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8" r:id="rId6"/>
    <p:sldId id="260" r:id="rId7"/>
    <p:sldId id="261" r:id="rId8"/>
    <p:sldId id="262" r:id="rId9"/>
    <p:sldId id="269" r:id="rId10"/>
    <p:sldId id="263" r:id="rId11"/>
    <p:sldId id="264"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4129EB-B7B6-47C8-A252-B347CD362ACF}" type="datetimeFigureOut">
              <a:rPr lang="en-GB" smtClean="0"/>
              <a:t>11/05/2020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6279E0-A376-476C-9DDC-1A908490D495}" type="slidenum">
              <a:rPr lang="en-GB" smtClean="0"/>
              <a:t>‹#›</a:t>
            </a:fld>
            <a:endParaRPr lang="en-GB"/>
          </a:p>
        </p:txBody>
      </p:sp>
    </p:spTree>
    <p:extLst>
      <p:ext uri="{BB962C8B-B14F-4D97-AF65-F5344CB8AC3E}">
        <p14:creationId xmlns:p14="http://schemas.microsoft.com/office/powerpoint/2010/main" val="3580097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Scientific</a:t>
            </a:r>
            <a:r>
              <a:rPr lang="en-US" baseline="0" dirty="0" smtClean="0"/>
              <a:t> advancements continue to revolutionize the world today and the healthcare sector and medicine are among the key sectors that have embraced such technologies. Gene therapy is one of the most advanced treatment methods for managing complicated health problems. Even though scientists have tested and determined its efficiency and efficacy, not everyone is convinced that it is appropriate. Different groups including political or religious groups have criticized the use of this method citing it as unethical and inappropriate.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2</a:t>
            </a:fld>
            <a:endParaRPr lang="en-GB"/>
          </a:p>
        </p:txBody>
      </p:sp>
    </p:spTree>
    <p:extLst>
      <p:ext uri="{BB962C8B-B14F-4D97-AF65-F5344CB8AC3E}">
        <p14:creationId xmlns:p14="http://schemas.microsoft.com/office/powerpoint/2010/main" val="245324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 therapy is obviously a game</a:t>
            </a:r>
            <a:r>
              <a:rPr lang="en-US" baseline="0" dirty="0" smtClean="0"/>
              <a:t> changer in the treatment of many health complications. This article explains how gene therapy has faced scrutiny and criticism from various groups including the religious groups that believe that gene therapy is against the teaching of their religion. The article highlights that despite having emerged in the late 1970s, gene therapy has remained under discussion which may affect its implementation; thus, minimizing the potential benefits that it can bring in the health sector and medicine field.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3</a:t>
            </a:fld>
            <a:endParaRPr lang="en-GB"/>
          </a:p>
        </p:txBody>
      </p:sp>
    </p:spTree>
    <p:extLst>
      <p:ext uri="{BB962C8B-B14F-4D97-AF65-F5344CB8AC3E}">
        <p14:creationId xmlns:p14="http://schemas.microsoft.com/office/powerpoint/2010/main" val="21413348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the analysis of this article, I will use two of the sociological theories; symbolic </a:t>
            </a:r>
            <a:r>
              <a:rPr lang="en-US" baseline="0" dirty="0" err="1" smtClean="0"/>
              <a:t>interactionist</a:t>
            </a:r>
            <a:r>
              <a:rPr lang="en-US" baseline="0" dirty="0" smtClean="0"/>
              <a:t> and conflict perspectives. I have given the key elements and principles of these two theories that will form my the basis of my discussion in analysis of the article.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4</a:t>
            </a:fld>
            <a:endParaRPr lang="en-GB"/>
          </a:p>
        </p:txBody>
      </p:sp>
    </p:spTree>
    <p:extLst>
      <p:ext uri="{BB962C8B-B14F-4D97-AF65-F5344CB8AC3E}">
        <p14:creationId xmlns:p14="http://schemas.microsoft.com/office/powerpoint/2010/main" val="2150996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shown in this slide, the religious group opposition to gene therapy as unethical can</a:t>
            </a:r>
            <a:r>
              <a:rPr lang="en-US" baseline="0" dirty="0" smtClean="0"/>
              <a:t> be explained by two sociological theories, symbolic interactionism and conflict theory. I have explained how symbolic </a:t>
            </a:r>
            <a:r>
              <a:rPr lang="en-US" baseline="0" dirty="0" err="1" smtClean="0"/>
              <a:t>interactionist</a:t>
            </a:r>
            <a:r>
              <a:rPr lang="en-US" baseline="0" dirty="0" smtClean="0"/>
              <a:t> theory is connected to the article’s main topic, the controversies around gene therapy. Religious groups have formed their meaning from the symbols which portray gene therapy as unethical treatment seeking to alter the meaning of life as it was given by God.</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5</a:t>
            </a:fld>
            <a:endParaRPr lang="en-GB"/>
          </a:p>
        </p:txBody>
      </p:sp>
    </p:spTree>
    <p:extLst>
      <p:ext uri="{BB962C8B-B14F-4D97-AF65-F5344CB8AC3E}">
        <p14:creationId xmlns:p14="http://schemas.microsoft.com/office/powerpoint/2010/main" val="1865150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Symbolic </a:t>
            </a:r>
            <a:r>
              <a:rPr lang="en-US" dirty="0" err="1" smtClean="0"/>
              <a:t>interactionists</a:t>
            </a:r>
            <a:r>
              <a:rPr lang="en-US" baseline="0" dirty="0" smtClean="0"/>
              <a:t> believe that the symbols that society attach meaning of their day-to-day interactions with each other play a significant role in helping them interpret the meaning of phenomena and experiences that they face. This explains the controversy revolving around the scientific advancement of gene therapy treatments. Since religious groups have attached the meaning of gene therapy to going contrary to God’s commandments of not impersonating Him, they have formed their subjective interpretation to this symbol.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6</a:t>
            </a:fld>
            <a:endParaRPr lang="en-GB"/>
          </a:p>
        </p:txBody>
      </p:sp>
    </p:spTree>
    <p:extLst>
      <p:ext uri="{BB962C8B-B14F-4D97-AF65-F5344CB8AC3E}">
        <p14:creationId xmlns:p14="http://schemas.microsoft.com/office/powerpoint/2010/main" val="4160257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Christians</a:t>
            </a:r>
            <a:r>
              <a:rPr lang="en-US" baseline="0" dirty="0" smtClean="0"/>
              <a:t> and other religious groups that oppose gene therapy treatment techniques, they believe that it is going against God’s expectations of how human beings should behave and interact with each other. One such negation is the savior sibling which is used to save one of the twins when there is complication. These religious groups attach their interpretations to the meaning of life as portrayed in their teachings. As such, it is wrong to destroy an embryo to save another because they are all considered God’s creations.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7</a:t>
            </a:fld>
            <a:endParaRPr lang="en-GB"/>
          </a:p>
        </p:txBody>
      </p:sp>
    </p:spTree>
    <p:extLst>
      <p:ext uri="{BB962C8B-B14F-4D97-AF65-F5344CB8AC3E}">
        <p14:creationId xmlns:p14="http://schemas.microsoft.com/office/powerpoint/2010/main" val="1742098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Conflict</a:t>
            </a:r>
            <a:r>
              <a:rPr lang="en-US" baseline="0" dirty="0" smtClean="0"/>
              <a:t> theorists focuses on the negative things in the society and the ever-changing nature of the society. As highlighted in this slide, this theory examines how conflict emerge in the society. Unequal groups engage in conflict due to their difference in values and agendas on issues. This results in competition as each group tries to prove the other wrong and better. This conflict is also portrayed in the article in regards to gene therapy advancements. This conflict is associated with the degree of solidarity within the religious groups.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8</a:t>
            </a:fld>
            <a:endParaRPr lang="en-GB"/>
          </a:p>
        </p:txBody>
      </p:sp>
    </p:spTree>
    <p:extLst>
      <p:ext uri="{BB962C8B-B14F-4D97-AF65-F5344CB8AC3E}">
        <p14:creationId xmlns:p14="http://schemas.microsoft.com/office/powerpoint/2010/main" val="2835990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discussion revolving around gene therapy is creating a new wave of conflict between the scientists who believe in the potential benefits that can emerge from the process and the religious groups who think that gene therapy is away of causing chaos in the society. This difference between the two sides can be explained using conflict theory or approach. Conflict can sometimes, be considered good when they promote fruitful discussions and debates. In such a case, it can promote harmony and stability in a society.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9</a:t>
            </a:fld>
            <a:endParaRPr lang="en-GB"/>
          </a:p>
        </p:txBody>
      </p:sp>
    </p:spTree>
    <p:extLst>
      <p:ext uri="{BB962C8B-B14F-4D97-AF65-F5344CB8AC3E}">
        <p14:creationId xmlns:p14="http://schemas.microsoft.com/office/powerpoint/2010/main" val="4056063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a:t>
            </a:r>
            <a:r>
              <a:rPr lang="en-US" baseline="0" dirty="0" smtClean="0"/>
              <a:t> therapy continues to revolutionize the medicine and healthcare sector, but conflict that begin to emerge between pro-gene therapy group and those who do not see it as appropriate can be explained using sociological theory, conflict perspective. The affordability of the gene therapy has been a key issue in the discussion on ethics of the technique. Most religious groups teach about kindness and humbleness, but gene therapy has been cited as a dividing factor with only the rich who are able to afford it. Even though the religious groups are also divided on this issue, they seem to conquer on one thing, that cloning and many other forms of gene therapy are unacceptable and lack moral grounds. </a:t>
            </a:r>
            <a:endParaRPr lang="en-GB" dirty="0"/>
          </a:p>
        </p:txBody>
      </p:sp>
      <p:sp>
        <p:nvSpPr>
          <p:cNvPr id="4" name="Slide Number Placeholder 3"/>
          <p:cNvSpPr>
            <a:spLocks noGrp="1"/>
          </p:cNvSpPr>
          <p:nvPr>
            <p:ph type="sldNum" sz="quarter" idx="10"/>
          </p:nvPr>
        </p:nvSpPr>
        <p:spPr/>
        <p:txBody>
          <a:bodyPr/>
          <a:lstStyle/>
          <a:p>
            <a:fld id="{906279E0-A376-476C-9DDC-1A908490D495}" type="slidenum">
              <a:rPr lang="en-GB" smtClean="0"/>
              <a:t>10</a:t>
            </a:fld>
            <a:endParaRPr lang="en-GB"/>
          </a:p>
        </p:txBody>
      </p:sp>
    </p:spTree>
    <p:extLst>
      <p:ext uri="{BB962C8B-B14F-4D97-AF65-F5344CB8AC3E}">
        <p14:creationId xmlns:p14="http://schemas.microsoft.com/office/powerpoint/2010/main" val="1083083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9943320-072B-47F5-9CEF-A58F80451A4C}" type="datetimeFigureOut">
              <a:rPr lang="en-GB" smtClean="0"/>
              <a:t>11/05/2020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9CEC1A1-5103-4796-A2B2-6DE3B1B6608F}"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9943320-072B-47F5-9CEF-A58F80451A4C}"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29CEC1A1-5103-4796-A2B2-6DE3B1B6608F}"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79943320-072B-47F5-9CEF-A58F80451A4C}" type="datetimeFigureOut">
              <a:rPr lang="en-GB" smtClean="0"/>
              <a:t>11/05/2020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9CEC1A1-5103-4796-A2B2-6DE3B1B6608F}"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9943320-072B-47F5-9CEF-A58F80451A4C}" type="datetimeFigureOut">
              <a:rPr lang="en-GB" smtClean="0"/>
              <a:t>11/05/2020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CEC1A1-5103-4796-A2B2-6DE3B1B6608F}"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9943320-072B-47F5-9CEF-A58F80451A4C}" type="datetimeFigureOut">
              <a:rPr lang="en-GB" smtClean="0"/>
              <a:t>11/05/2020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9CEC1A1-5103-4796-A2B2-6DE3B1B6608F}"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9943320-072B-47F5-9CEF-A58F80451A4C}" type="datetimeFigureOut">
              <a:rPr lang="en-GB" smtClean="0"/>
              <a:t>11/05/2020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29CEC1A1-5103-4796-A2B2-6DE3B1B6608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9943320-072B-47F5-9CEF-A58F80451A4C}" type="datetimeFigureOut">
              <a:rPr lang="en-GB" smtClean="0"/>
              <a:t>11/05/2020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9CEC1A1-5103-4796-A2B2-6DE3B1B6608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9CEC1A1-5103-4796-A2B2-6DE3B1B6608F}"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9943320-072B-47F5-9CEF-A58F80451A4C}" type="datetimeFigureOut">
              <a:rPr lang="en-GB" smtClean="0"/>
              <a:t>11/05/2020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9CEC1A1-5103-4796-A2B2-6DE3B1B6608F}"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9943320-072B-47F5-9CEF-A58F80451A4C}" type="datetimeFigureOut">
              <a:rPr lang="en-GB" smtClean="0"/>
              <a:t>11/05/2020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943320-072B-47F5-9CEF-A58F80451A4C}"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CEC1A1-5103-4796-A2B2-6DE3B1B6608F}"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9CEC1A1-5103-4796-A2B2-6DE3B1B6608F}"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943320-072B-47F5-9CEF-A58F80451A4C}" type="datetimeFigureOut">
              <a:rPr lang="en-GB" smtClean="0"/>
              <a:t>11/05/2020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9943320-072B-47F5-9CEF-A58F80451A4C}" type="datetimeFigureOut">
              <a:rPr lang="en-GB" smtClean="0"/>
              <a:t>11/05/2020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9CEC1A1-5103-4796-A2B2-6DE3B1B6608F}"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cap="none" dirty="0" smtClean="0"/>
              <a:t>Student’s Name </a:t>
            </a:r>
          </a:p>
          <a:p>
            <a:r>
              <a:rPr lang="en-US" cap="none" dirty="0" smtClean="0"/>
              <a:t>University Department </a:t>
            </a:r>
          </a:p>
          <a:p>
            <a:r>
              <a:rPr lang="en-US" cap="none" dirty="0" smtClean="0"/>
              <a:t>Course Name/Number </a:t>
            </a:r>
          </a:p>
          <a:p>
            <a:r>
              <a:rPr lang="en-US" cap="none" dirty="0" smtClean="0"/>
              <a:t>Professor’s Name </a:t>
            </a:r>
          </a:p>
          <a:p>
            <a:r>
              <a:rPr lang="en-US" cap="none" dirty="0" smtClean="0"/>
              <a:t>Date</a:t>
            </a:r>
            <a:endParaRPr lang="en-GB" cap="none" dirty="0"/>
          </a:p>
        </p:txBody>
      </p:sp>
      <p:sp>
        <p:nvSpPr>
          <p:cNvPr id="2" name="Title 1"/>
          <p:cNvSpPr>
            <a:spLocks noGrp="1"/>
          </p:cNvSpPr>
          <p:nvPr>
            <p:ph type="ctrTitle"/>
          </p:nvPr>
        </p:nvSpPr>
        <p:spPr/>
        <p:txBody>
          <a:bodyPr/>
          <a:lstStyle/>
          <a:p>
            <a:r>
              <a:rPr lang="en-US" dirty="0" smtClean="0"/>
              <a:t>Sociological Approach to Health and Medicine </a:t>
            </a:r>
            <a:endParaRPr lang="en-GB" dirty="0"/>
          </a:p>
        </p:txBody>
      </p:sp>
    </p:spTree>
    <p:extLst>
      <p:ext uri="{BB962C8B-B14F-4D97-AF65-F5344CB8AC3E}">
        <p14:creationId xmlns:p14="http://schemas.microsoft.com/office/powerpoint/2010/main" val="2622569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First Article </a:t>
            </a:r>
            <a:endParaRPr lang="en-GB" dirty="0"/>
          </a:p>
        </p:txBody>
      </p:sp>
      <p:sp>
        <p:nvSpPr>
          <p:cNvPr id="3" name="Content Placeholder 2"/>
          <p:cNvSpPr>
            <a:spLocks noGrp="1"/>
          </p:cNvSpPr>
          <p:nvPr>
            <p:ph sz="quarter" idx="1"/>
          </p:nvPr>
        </p:nvSpPr>
        <p:spPr/>
        <p:txBody>
          <a:bodyPr>
            <a:normAutofit fontScale="92500" lnSpcReduction="20000"/>
          </a:bodyPr>
          <a:lstStyle/>
          <a:p>
            <a:r>
              <a:rPr lang="en-US" i="1" dirty="0" smtClean="0"/>
              <a:t>“Religious beliefs shape our thinking on cloning, stem cells and gene editing” </a:t>
            </a:r>
            <a:r>
              <a:rPr lang="en-US" dirty="0" smtClean="0"/>
              <a:t>by David </a:t>
            </a:r>
            <a:r>
              <a:rPr lang="en-US" dirty="0" err="1" smtClean="0"/>
              <a:t>Warmflash</a:t>
            </a:r>
            <a:r>
              <a:rPr lang="en-US" dirty="0" smtClean="0"/>
              <a:t>, November 27, 2019.</a:t>
            </a:r>
            <a:endParaRPr lang="en-GB" i="1" dirty="0" smtClean="0"/>
          </a:p>
          <a:p>
            <a:r>
              <a:rPr lang="en-US" dirty="0" smtClean="0"/>
              <a:t>As technology advances, healthcare systems also improves </a:t>
            </a:r>
          </a:p>
          <a:p>
            <a:r>
              <a:rPr lang="en-US" dirty="0" smtClean="0"/>
              <a:t>Despite the advancements, controversies have continued to increase </a:t>
            </a:r>
          </a:p>
          <a:p>
            <a:r>
              <a:rPr lang="en-US" dirty="0" smtClean="0"/>
              <a:t>Scientific advancements are facing opposition and criticism from different sides including religious groups</a:t>
            </a:r>
          </a:p>
          <a:p>
            <a:r>
              <a:rPr lang="en-US" dirty="0" smtClean="0"/>
              <a:t>Gene therapy has been praised for helping the treatment process of various diseases</a:t>
            </a:r>
          </a:p>
          <a:p>
            <a:r>
              <a:rPr lang="en-US" dirty="0" smtClean="0"/>
              <a:t>But, not everyone is happy about this technique-especially those who question the ethics behind it</a:t>
            </a:r>
            <a:endParaRPr lang="en-GB" dirty="0"/>
          </a:p>
        </p:txBody>
      </p:sp>
    </p:spTree>
    <p:extLst>
      <p:ext uri="{BB962C8B-B14F-4D97-AF65-F5344CB8AC3E}">
        <p14:creationId xmlns:p14="http://schemas.microsoft.com/office/powerpoint/2010/main" val="2355340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Article’s Topical Relevancy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This article is relevant to my topic, health and medicine </a:t>
            </a:r>
          </a:p>
          <a:p>
            <a:r>
              <a:rPr lang="en-US" dirty="0" smtClean="0"/>
              <a:t>It highlights the controversy around gene therapy</a:t>
            </a:r>
          </a:p>
          <a:p>
            <a:r>
              <a:rPr lang="en-US" dirty="0" smtClean="0"/>
              <a:t>This discussion falls within my chapter (Health and Medicine)</a:t>
            </a:r>
          </a:p>
          <a:p>
            <a:r>
              <a:rPr lang="en-US" dirty="0" smtClean="0"/>
              <a:t>The article explains the ethical discussions revolving around scientific discoveries like gene therapy</a:t>
            </a:r>
          </a:p>
          <a:p>
            <a:r>
              <a:rPr lang="en-US" dirty="0" smtClean="0"/>
              <a:t>The article shows how new medical technologies are facing scrutiny by the policymakers and religious groups</a:t>
            </a:r>
          </a:p>
          <a:p>
            <a:r>
              <a:rPr lang="en-US" dirty="0" smtClean="0"/>
              <a:t>The article also explains the ethics of gene therapy while highlighting the religious objections as critical part in this controversy</a:t>
            </a:r>
            <a:endParaRPr lang="en-GB" dirty="0"/>
          </a:p>
        </p:txBody>
      </p:sp>
    </p:spTree>
    <p:extLst>
      <p:ext uri="{BB962C8B-B14F-4D97-AF65-F5344CB8AC3E}">
        <p14:creationId xmlns:p14="http://schemas.microsoft.com/office/powerpoint/2010/main" val="3546032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Theories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I will use the following theories:</a:t>
            </a:r>
          </a:p>
          <a:p>
            <a:r>
              <a:rPr lang="en-US" dirty="0" smtClean="0"/>
              <a:t>1. The symbolic </a:t>
            </a:r>
            <a:r>
              <a:rPr lang="en-US" dirty="0" err="1" smtClean="0"/>
              <a:t>interactionist</a:t>
            </a:r>
            <a:r>
              <a:rPr lang="en-US" dirty="0" smtClean="0"/>
              <a:t> theory </a:t>
            </a:r>
          </a:p>
          <a:p>
            <a:r>
              <a:rPr lang="en-US" dirty="0" smtClean="0"/>
              <a:t>This theory examines how symbols and details play an important role in understanding the society </a:t>
            </a:r>
          </a:p>
          <a:p>
            <a:r>
              <a:rPr lang="en-US" dirty="0" smtClean="0"/>
              <a:t>It also examines what the symbols mean </a:t>
            </a:r>
          </a:p>
          <a:p>
            <a:r>
              <a:rPr lang="en-US" dirty="0" smtClean="0"/>
              <a:t>And, how they determine human interactions </a:t>
            </a:r>
          </a:p>
          <a:p>
            <a:r>
              <a:rPr lang="en-US" dirty="0" smtClean="0"/>
              <a:t>2. Conflict theory </a:t>
            </a:r>
          </a:p>
          <a:p>
            <a:r>
              <a:rPr lang="en-US" dirty="0" smtClean="0"/>
              <a:t>It examines the competition in the society </a:t>
            </a:r>
          </a:p>
          <a:p>
            <a:r>
              <a:rPr lang="en-US" dirty="0" smtClean="0"/>
              <a:t>It examines how social structures cause conflict </a:t>
            </a:r>
          </a:p>
          <a:p>
            <a:r>
              <a:rPr lang="en-US" dirty="0" smtClean="0"/>
              <a:t>The intensity of the conflict depends on emotional involvement of the parties </a:t>
            </a:r>
          </a:p>
        </p:txBody>
      </p:sp>
    </p:spTree>
    <p:extLst>
      <p:ext uri="{BB962C8B-B14F-4D97-AF65-F5344CB8AC3E}">
        <p14:creationId xmlns:p14="http://schemas.microsoft.com/office/powerpoint/2010/main" val="806644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Article-Theory Connection I </a:t>
            </a:r>
            <a:endParaRPr lang="en-GB" dirty="0"/>
          </a:p>
        </p:txBody>
      </p:sp>
      <p:sp>
        <p:nvSpPr>
          <p:cNvPr id="3" name="Content Placeholder 2"/>
          <p:cNvSpPr>
            <a:spLocks noGrp="1"/>
          </p:cNvSpPr>
          <p:nvPr>
            <p:ph sz="quarter" idx="1"/>
          </p:nvPr>
        </p:nvSpPr>
        <p:spPr/>
        <p:txBody>
          <a:bodyPr>
            <a:normAutofit fontScale="92500" lnSpcReduction="20000"/>
          </a:bodyPr>
          <a:lstStyle/>
          <a:p>
            <a:r>
              <a:rPr lang="en-US" dirty="0" smtClean="0"/>
              <a:t>God is a symbol of good for the religious groups </a:t>
            </a:r>
          </a:p>
          <a:p>
            <a:r>
              <a:rPr lang="en-US" dirty="0" smtClean="0"/>
              <a:t>Religious people act according to their interpretation of the meaning of their world</a:t>
            </a:r>
          </a:p>
          <a:p>
            <a:r>
              <a:rPr lang="en-US" dirty="0" smtClean="0"/>
              <a:t>They have attached the meaning of gene therapy to the arguments against impersonating God</a:t>
            </a:r>
          </a:p>
          <a:p>
            <a:r>
              <a:rPr lang="en-US" dirty="0"/>
              <a:t>gene therapy has been opposed by religious groups who believe that the practice goes behind God’s commandments</a:t>
            </a:r>
          </a:p>
          <a:p>
            <a:r>
              <a:rPr lang="en-US" dirty="0"/>
              <a:t>They consider gene therapy “playing God”</a:t>
            </a:r>
          </a:p>
          <a:p>
            <a:r>
              <a:rPr lang="en-US" dirty="0"/>
              <a:t>For religious people, they have attached this meaning to gene therapy, and </a:t>
            </a:r>
          </a:p>
          <a:p>
            <a:r>
              <a:rPr lang="en-US" dirty="0"/>
              <a:t>It has formed their subjective interpretations of what gene therapy is about</a:t>
            </a:r>
            <a:endParaRPr lang="en-GB" dirty="0"/>
          </a:p>
          <a:p>
            <a:pPr marL="0" indent="0">
              <a:buNone/>
            </a:pPr>
            <a:endParaRPr lang="en-US" dirty="0" smtClean="0"/>
          </a:p>
        </p:txBody>
      </p:sp>
    </p:spTree>
    <p:extLst>
      <p:ext uri="{BB962C8B-B14F-4D97-AF65-F5344CB8AC3E}">
        <p14:creationId xmlns:p14="http://schemas.microsoft.com/office/powerpoint/2010/main" val="4160465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First-Point Analysis </a:t>
            </a:r>
            <a:endParaRPr lang="en-GB" dirty="0"/>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FF0000"/>
                </a:solidFill>
              </a:rPr>
              <a:t>I. Balancing public protection and scientific advancement</a:t>
            </a:r>
          </a:p>
          <a:p>
            <a:r>
              <a:rPr lang="en-US" dirty="0" smtClean="0"/>
              <a:t>As explained by symbolic </a:t>
            </a:r>
            <a:r>
              <a:rPr lang="en-US" dirty="0" err="1" smtClean="0"/>
              <a:t>interactionists</a:t>
            </a:r>
            <a:r>
              <a:rPr lang="en-US" dirty="0" smtClean="0"/>
              <a:t> theory, society has symbols which determine how they interact</a:t>
            </a:r>
          </a:p>
          <a:p>
            <a:r>
              <a:rPr lang="en-US" dirty="0" smtClean="0"/>
              <a:t> Gene therapy is considered immoral </a:t>
            </a:r>
          </a:p>
          <a:p>
            <a:r>
              <a:rPr lang="en-US" dirty="0" smtClean="0"/>
              <a:t>Embryos outside the womb negates the original or religious teachings on conception </a:t>
            </a:r>
          </a:p>
          <a:p>
            <a:r>
              <a:rPr lang="en-US" dirty="0" smtClean="0"/>
              <a:t>Religious groups attach their meaning of God to explain their opposition to gene therapy treatments</a:t>
            </a:r>
            <a:endParaRPr lang="en-GB" dirty="0"/>
          </a:p>
        </p:txBody>
      </p:sp>
    </p:spTree>
    <p:extLst>
      <p:ext uri="{BB962C8B-B14F-4D97-AF65-F5344CB8AC3E}">
        <p14:creationId xmlns:p14="http://schemas.microsoft.com/office/powerpoint/2010/main" val="273806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First Point Analysis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Health and illnesses are socially constructed </a:t>
            </a:r>
          </a:p>
          <a:p>
            <a:r>
              <a:rPr lang="en-US" dirty="0" smtClean="0"/>
              <a:t>This theory explains how people attribute the specific meanings to gene therapy treatments </a:t>
            </a:r>
          </a:p>
          <a:p>
            <a:r>
              <a:rPr lang="en-US" dirty="0" smtClean="0"/>
              <a:t>Gene therapy that involve destroying the embryo because it posses wrong tissues negates the sanctity of life </a:t>
            </a:r>
          </a:p>
          <a:p>
            <a:r>
              <a:rPr lang="en-US" dirty="0" smtClean="0"/>
              <a:t>Religious people believe that life starts at conception</a:t>
            </a:r>
          </a:p>
          <a:p>
            <a:r>
              <a:rPr lang="en-US" dirty="0" smtClean="0"/>
              <a:t>Gene therapy procedures devalues God’s creation </a:t>
            </a:r>
          </a:p>
          <a:p>
            <a:r>
              <a:rPr lang="en-US" dirty="0" smtClean="0"/>
              <a:t>They don’t look at it from the savior sibling perspective </a:t>
            </a:r>
            <a:endParaRPr lang="en-GB" dirty="0"/>
          </a:p>
        </p:txBody>
      </p:sp>
    </p:spTree>
    <p:extLst>
      <p:ext uri="{BB962C8B-B14F-4D97-AF65-F5344CB8AC3E}">
        <p14:creationId xmlns:p14="http://schemas.microsoft.com/office/powerpoint/2010/main" val="4246814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Article-Theory Connection II</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Conflict theory looks at how social structure causes conflict in the society</a:t>
            </a:r>
          </a:p>
          <a:p>
            <a:r>
              <a:rPr lang="en-US" dirty="0" smtClean="0"/>
              <a:t>Conflict </a:t>
            </a:r>
            <a:r>
              <a:rPr lang="en-US" dirty="0"/>
              <a:t>theory further examines how conflicts emerge in </a:t>
            </a:r>
            <a:r>
              <a:rPr lang="en-US" dirty="0" smtClean="0"/>
              <a:t>society</a:t>
            </a:r>
          </a:p>
          <a:p>
            <a:r>
              <a:rPr lang="en-US" dirty="0" smtClean="0"/>
              <a:t>Unequal groups have conflicting values and agendas</a:t>
            </a:r>
          </a:p>
          <a:p>
            <a:r>
              <a:rPr lang="en-US" dirty="0" smtClean="0"/>
              <a:t>This causes them to compete against each other</a:t>
            </a:r>
            <a:endParaRPr lang="en-US" dirty="0"/>
          </a:p>
          <a:p>
            <a:r>
              <a:rPr lang="en-US" dirty="0"/>
              <a:t>Conflict between scientists and religious groups can be linked to; </a:t>
            </a:r>
          </a:p>
          <a:p>
            <a:r>
              <a:rPr lang="en-US" dirty="0"/>
              <a:t>Degree of solidarity within the opposing group, the </a:t>
            </a:r>
            <a:r>
              <a:rPr lang="en-US" dirty="0" smtClean="0"/>
              <a:t>church</a:t>
            </a:r>
            <a:endParaRPr lang="en-GB" dirty="0"/>
          </a:p>
          <a:p>
            <a:endParaRPr lang="en-GB" dirty="0"/>
          </a:p>
        </p:txBody>
      </p:sp>
    </p:spTree>
    <p:extLst>
      <p:ext uri="{BB962C8B-B14F-4D97-AF65-F5344CB8AC3E}">
        <p14:creationId xmlns:p14="http://schemas.microsoft.com/office/powerpoint/2010/main" val="1958637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Point of Analysis </a:t>
            </a:r>
            <a:endParaRPr lang="en-GB"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a:solidFill>
                  <a:srgbClr val="FF0000"/>
                </a:solidFill>
              </a:rPr>
              <a:t>II. Inequality with Gene Therapy</a:t>
            </a:r>
            <a:r>
              <a:rPr lang="en-US" dirty="0"/>
              <a:t> </a:t>
            </a:r>
            <a:endParaRPr lang="en-US" dirty="0" smtClean="0"/>
          </a:p>
          <a:p>
            <a:r>
              <a:rPr lang="en-US" dirty="0" smtClean="0"/>
              <a:t>Gene therapy is a revolution in medicine </a:t>
            </a:r>
          </a:p>
          <a:p>
            <a:r>
              <a:rPr lang="en-US" dirty="0" smtClean="0"/>
              <a:t>The anti-abortion beliefs and values from religious groups creates a conflicting view of this issue </a:t>
            </a:r>
          </a:p>
          <a:p>
            <a:r>
              <a:rPr lang="en-US" dirty="0" smtClean="0"/>
              <a:t>Religious groups that oppose gene therapy used in IVF look at the child and not the bigger picture </a:t>
            </a:r>
          </a:p>
          <a:p>
            <a:r>
              <a:rPr lang="en-US" dirty="0" smtClean="0"/>
              <a:t>Which involves the inconveniency that may emerge from the pregnancy</a:t>
            </a:r>
          </a:p>
          <a:p>
            <a:r>
              <a:rPr lang="en-US" dirty="0" smtClean="0"/>
              <a:t>Conflict perspective explains how this conflict creates inequality between scientists and religious groups</a:t>
            </a:r>
          </a:p>
          <a:p>
            <a:r>
              <a:rPr lang="en-US" dirty="0" smtClean="0"/>
              <a:t>One side don’t want to accept the ever-changing nature of society while another wants to</a:t>
            </a:r>
          </a:p>
        </p:txBody>
      </p:sp>
    </p:spTree>
    <p:extLst>
      <p:ext uri="{BB962C8B-B14F-4D97-AF65-F5344CB8AC3E}">
        <p14:creationId xmlns:p14="http://schemas.microsoft.com/office/powerpoint/2010/main" val="4179293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Second Point of Analysis </a:t>
            </a:r>
            <a:endParaRPr lang="en-GB" dirty="0"/>
          </a:p>
        </p:txBody>
      </p:sp>
      <p:sp>
        <p:nvSpPr>
          <p:cNvPr id="3" name="Content Placeholder 2"/>
          <p:cNvSpPr>
            <a:spLocks noGrp="1"/>
          </p:cNvSpPr>
          <p:nvPr>
            <p:ph sz="quarter" idx="1"/>
          </p:nvPr>
        </p:nvSpPr>
        <p:spPr/>
        <p:txBody>
          <a:bodyPr>
            <a:normAutofit fontScale="92500"/>
          </a:bodyPr>
          <a:lstStyle/>
          <a:p>
            <a:r>
              <a:rPr lang="en-US" dirty="0" smtClean="0"/>
              <a:t>Religious groups oppose gene therapy because of:</a:t>
            </a:r>
          </a:p>
          <a:p>
            <a:r>
              <a:rPr lang="en-US" dirty="0" smtClean="0"/>
              <a:t>1. Possibility of future commercial exploitation </a:t>
            </a:r>
            <a:r>
              <a:rPr lang="en-GB" dirty="0" smtClean="0"/>
              <a:t>of women </a:t>
            </a:r>
          </a:p>
          <a:p>
            <a:r>
              <a:rPr lang="en-US" dirty="0" smtClean="0"/>
              <a:t>2. Destruction of life </a:t>
            </a:r>
          </a:p>
          <a:p>
            <a:r>
              <a:rPr lang="en-US" dirty="0" smtClean="0"/>
              <a:t>3. Severity of the process, which makes it dangerous</a:t>
            </a:r>
          </a:p>
          <a:p>
            <a:r>
              <a:rPr lang="en-US" dirty="0" smtClean="0"/>
              <a:t>Fears have emerged over the affordability of the gene therapy </a:t>
            </a:r>
          </a:p>
          <a:p>
            <a:r>
              <a:rPr lang="en-US" dirty="0" smtClean="0"/>
              <a:t>Religious groups are convinced that this technique is bad</a:t>
            </a:r>
          </a:p>
          <a:p>
            <a:r>
              <a:rPr lang="en-US" dirty="0" smtClean="0"/>
              <a:t>Despite different views among religious groups, they all agree that gene therapy is not morally right </a:t>
            </a:r>
          </a:p>
          <a:p>
            <a:r>
              <a:rPr lang="en-US" dirty="0" smtClean="0"/>
              <a:t>As such, it should be avoided </a:t>
            </a:r>
          </a:p>
        </p:txBody>
      </p:sp>
    </p:spTree>
    <p:extLst>
      <p:ext uri="{BB962C8B-B14F-4D97-AF65-F5344CB8AC3E}">
        <p14:creationId xmlns:p14="http://schemas.microsoft.com/office/powerpoint/2010/main" val="1200532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Gene therapy may have been based on good intention </a:t>
            </a:r>
          </a:p>
          <a:p>
            <a:r>
              <a:rPr lang="en-US" dirty="0" smtClean="0"/>
              <a:t>But, religious groups are opposed to this technique </a:t>
            </a:r>
          </a:p>
          <a:p>
            <a:r>
              <a:rPr lang="en-US" dirty="0" smtClean="0"/>
              <a:t>Sociological theories, conflict and symbolic </a:t>
            </a:r>
            <a:r>
              <a:rPr lang="en-US" dirty="0" err="1" smtClean="0"/>
              <a:t>interactionist</a:t>
            </a:r>
            <a:r>
              <a:rPr lang="en-US" dirty="0" smtClean="0"/>
              <a:t> perspectives have helped me in analyzing the gene therapy controversy </a:t>
            </a:r>
          </a:p>
          <a:p>
            <a:r>
              <a:rPr lang="en-US" dirty="0" smtClean="0"/>
              <a:t>This analysis has pointed out the basis of religious groups’ opposition of scientific advancements </a:t>
            </a:r>
          </a:p>
          <a:p>
            <a:r>
              <a:rPr lang="en-US" dirty="0" smtClean="0"/>
              <a:t>Such as gene therapy in treating health problems </a:t>
            </a:r>
          </a:p>
          <a:p>
            <a:r>
              <a:rPr lang="en-US" dirty="0" smtClean="0"/>
              <a:t>I have discussed two points related to gene therapy</a:t>
            </a:r>
            <a:r>
              <a:rPr lang="en-GB" dirty="0" smtClean="0"/>
              <a:t>:</a:t>
            </a:r>
          </a:p>
          <a:p>
            <a:r>
              <a:rPr lang="en-US" dirty="0" smtClean="0"/>
              <a:t>Public protection </a:t>
            </a:r>
          </a:p>
          <a:p>
            <a:r>
              <a:rPr lang="en-US" dirty="0" smtClean="0"/>
              <a:t>Inequality issues </a:t>
            </a:r>
          </a:p>
        </p:txBody>
      </p:sp>
    </p:spTree>
    <p:extLst>
      <p:ext uri="{BB962C8B-B14F-4D97-AF65-F5344CB8AC3E}">
        <p14:creationId xmlns:p14="http://schemas.microsoft.com/office/powerpoint/2010/main" val="2326084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GB" dirty="0"/>
          </a:p>
        </p:txBody>
      </p:sp>
      <p:sp>
        <p:nvSpPr>
          <p:cNvPr id="3" name="Content Placeholder 2"/>
          <p:cNvSpPr>
            <a:spLocks noGrp="1"/>
          </p:cNvSpPr>
          <p:nvPr>
            <p:ph sz="quarter" idx="1"/>
          </p:nvPr>
        </p:nvSpPr>
        <p:spPr/>
        <p:txBody>
          <a:bodyPr/>
          <a:lstStyle/>
          <a:p>
            <a:r>
              <a:rPr lang="en-US" dirty="0" err="1" smtClean="0"/>
              <a:t>Warmflash</a:t>
            </a:r>
            <a:r>
              <a:rPr lang="en-US" dirty="0" smtClean="0"/>
              <a:t>, D. (2019 November, 27). “Religious beliefs shape our thinking on cloning, stem cells and gene editing.” </a:t>
            </a:r>
            <a:r>
              <a:rPr lang="en-US" i="1" dirty="0" smtClean="0"/>
              <a:t>Genetic Literacy Project (Online).</a:t>
            </a:r>
            <a:r>
              <a:rPr lang="en-US" dirty="0" smtClean="0"/>
              <a:t> </a:t>
            </a:r>
            <a:r>
              <a:rPr lang="en-GB" dirty="0"/>
              <a:t>https://geneticliteracyproject.org/2019/11/27/religious-beliefs-shape-our-thinking-on-cloning-stem-cells-and-gene-editing/</a:t>
            </a:r>
          </a:p>
        </p:txBody>
      </p:sp>
    </p:spTree>
    <p:extLst>
      <p:ext uri="{BB962C8B-B14F-4D97-AF65-F5344CB8AC3E}">
        <p14:creationId xmlns:p14="http://schemas.microsoft.com/office/powerpoint/2010/main" val="415172810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265</TotalTime>
  <Words>1603</Words>
  <Application>Microsoft Office PowerPoint</Application>
  <PresentationFormat>On-screen Show (4:3)</PresentationFormat>
  <Paragraphs>104</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Georgia</vt:lpstr>
      <vt:lpstr>Wingdings</vt:lpstr>
      <vt:lpstr>Wingdings 2</vt:lpstr>
      <vt:lpstr>Civic</vt:lpstr>
      <vt:lpstr>Sociological Approach to Health and Medicine </vt:lpstr>
      <vt:lpstr>Introducing First Article </vt:lpstr>
      <vt:lpstr>Article’s Topical Relevancy </vt:lpstr>
      <vt:lpstr>Introducing Theories </vt:lpstr>
      <vt:lpstr>Article-Theory Connection I </vt:lpstr>
      <vt:lpstr>First-Point Analysis </vt:lpstr>
      <vt:lpstr>Continuation of First Point Analysis </vt:lpstr>
      <vt:lpstr>Article-Theory Connection II</vt:lpstr>
      <vt:lpstr>Second Point of Analysis </vt:lpstr>
      <vt:lpstr>Continuation of Second Point of Analysis </vt:lpstr>
      <vt:lpstr>Conclusion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Vinnie</cp:lastModifiedBy>
  <cp:revision>16</cp:revision>
  <dcterms:created xsi:type="dcterms:W3CDTF">2020-05-11T08:23:35Z</dcterms:created>
  <dcterms:modified xsi:type="dcterms:W3CDTF">2020-05-11T14:45:23Z</dcterms:modified>
</cp:coreProperties>
</file>